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6" r:id="rId5"/>
    <p:sldId id="257" r:id="rId6"/>
    <p:sldId id="299" r:id="rId7"/>
    <p:sldId id="300" r:id="rId8"/>
    <p:sldId id="291" r:id="rId9"/>
    <p:sldId id="301" r:id="rId10"/>
    <p:sldId id="302" r:id="rId11"/>
    <p:sldId id="303" r:id="rId12"/>
    <p:sldId id="29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646" autoAdjust="0"/>
  </p:normalViewPr>
  <p:slideViewPr>
    <p:cSldViewPr snapToGrid="0">
      <p:cViewPr varScale="1">
        <p:scale>
          <a:sx n="70" d="100"/>
          <a:sy n="70" d="100"/>
        </p:scale>
        <p:origin x="738" y="48"/>
      </p:cViewPr>
      <p:guideLst/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58" d="100"/>
          <a:sy n="58" d="100"/>
        </p:scale>
        <p:origin x="2371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190EA-5EEC-4300-B6AE-D9734C6C648E}" type="datetimeFigureOut">
              <a:rPr lang="en-US" smtClean="0"/>
              <a:t>6/9/2025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F3A6F-DEFA-45E0-9496-BEE7C2C6F3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  <a:t>6/9/2025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385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247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844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08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8864" y="102021"/>
            <a:ext cx="9779183" cy="174441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58865" y="2017467"/>
            <a:ext cx="9779182" cy="3366815"/>
          </a:xfrm>
        </p:spPr>
        <p:txBody>
          <a:bodyPr>
            <a:norm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76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bIns="0"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843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anchor="b">
            <a:noAutofit/>
          </a:bodyPr>
          <a:lstStyle>
            <a:lvl1pPr>
              <a:defRPr sz="4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26B296A-EB6A-9BE9-E813-B15C46524F4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530352" indent="-530352">
              <a:spcBef>
                <a:spcPts val="1000"/>
              </a:spcBef>
              <a:buFont typeface="+mj-lt"/>
              <a:buAutoNum type="arabicPeriod"/>
              <a:defRPr sz="2000">
                <a:solidFill>
                  <a:schemeClr val="bg1"/>
                </a:solidFill>
                <a:latin typeface="+mn-lt"/>
              </a:defRPr>
            </a:lvl1pPr>
            <a:lvl2pPr marL="1097280" indent="-530352">
              <a:spcBef>
                <a:spcPts val="1000"/>
              </a:spcBef>
              <a:buFont typeface="+mj-lt"/>
              <a:buAutoNum type="alphaLcPeriod"/>
              <a:defRPr sz="2000">
                <a:solidFill>
                  <a:schemeClr val="bg1"/>
                </a:solidFill>
                <a:latin typeface="+mn-lt"/>
              </a:defRPr>
            </a:lvl2pPr>
            <a:lvl3pPr marL="1645920" indent="-530352">
              <a:spcBef>
                <a:spcPts val="1000"/>
              </a:spcBef>
              <a:buFont typeface="+mj-lt"/>
              <a:buAutoNum type="arabicParenR"/>
              <a:defRPr sz="2000">
                <a:solidFill>
                  <a:schemeClr val="bg1"/>
                </a:solidFill>
                <a:latin typeface="+mn-lt"/>
              </a:defRPr>
            </a:lvl3pPr>
            <a:lvl4pPr marL="1920240" indent="-530352">
              <a:spcBef>
                <a:spcPts val="1000"/>
              </a:spcBef>
              <a:buFont typeface="+mj-lt"/>
              <a:buAutoNum type="alphaLcParenR"/>
              <a:defRPr sz="2000">
                <a:solidFill>
                  <a:schemeClr val="bg1"/>
                </a:solidFill>
                <a:latin typeface="+mn-lt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35B7D5-E7F8-1267-8942-3C97BE836B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426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62811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59" r:id="rId4"/>
    <p:sldLayoutId id="2147483668" r:id="rId5"/>
    <p:sldLayoutId id="2147483669" r:id="rId6"/>
    <p:sldLayoutId id="2147483661" r:id="rId7"/>
    <p:sldLayoutId id="2147483666" r:id="rId8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scikit-tda.org/en/latest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kepler-mapper.scikit-tda.org/en/latest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keplermapper.scikittda.org/en/latest/started.html#setu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kepler-mapper.scikit-tda.org/en/latest/examples.html" TargetMode="External"/><Relationship Id="rId2" Type="http://schemas.openxmlformats.org/officeDocument/2006/relationships/hyperlink" Target="https://kepler-mapper.scikit-tda.org/en/latest/notebooks/KeplerMapper-usage-in-Jupyter-Notebook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5105" y="1808906"/>
            <a:ext cx="9081976" cy="1620094"/>
          </a:xfrm>
        </p:spPr>
        <p:txBody>
          <a:bodyPr/>
          <a:lstStyle/>
          <a:p>
            <a:r>
              <a:rPr lang="en-US" sz="7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KEPLERMAPPER</a:t>
            </a:r>
            <a:endParaRPr lang="en-US" sz="7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CAF427-FD52-7A65-97F7-0CE8166DD5DC}"/>
              </a:ext>
            </a:extLst>
          </p:cNvPr>
          <p:cNvSpPr txBox="1"/>
          <p:nvPr/>
        </p:nvSpPr>
        <p:spPr>
          <a:xfrm>
            <a:off x="485105" y="1039465"/>
            <a:ext cx="51042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TDV workshop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22FC87-F945-1970-5BBC-A00ABB2340BB}"/>
              </a:ext>
            </a:extLst>
          </p:cNvPr>
          <p:cNvSpPr txBox="1"/>
          <p:nvPr/>
        </p:nvSpPr>
        <p:spPr>
          <a:xfrm>
            <a:off x="2129051" y="4776716"/>
            <a:ext cx="743803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Mona Hardani</a:t>
            </a:r>
          </a:p>
          <a:p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June 2025</a:t>
            </a:r>
          </a:p>
          <a:p>
            <a:r>
              <a:rPr lang="en-US" sz="4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Mona.t.hardani@gmail.com</a:t>
            </a:r>
          </a:p>
          <a:p>
            <a:endParaRPr lang="en-US" sz="44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460" y="525045"/>
            <a:ext cx="9779183" cy="659320"/>
          </a:xfrm>
        </p:spPr>
        <p:txBody>
          <a:bodyPr/>
          <a:lstStyle/>
          <a:p>
            <a:r>
              <a:rPr lang="en-US" sz="5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Brief explanation: 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212" y="1440791"/>
            <a:ext cx="10648125" cy="431832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KeplerMapper is a Python library used for visualizing high-dimensional data using the Mapper algorithm from Topological Data Analysis (TDA).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KeplerMapper is part of the scikit-learn TDA package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https://docs.scikit-tda.org/en/latest/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Official site: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https://kepler-mapper.scikit-tda.org/en/latest/</a:t>
            </a:r>
            <a:endParaRPr lang="en-US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8FF2A0-9FEF-BE01-C420-56C3656273DE}"/>
              </a:ext>
            </a:extLst>
          </p:cNvPr>
          <p:cNvSpPr txBox="1"/>
          <p:nvPr/>
        </p:nvSpPr>
        <p:spPr>
          <a:xfrm>
            <a:off x="8983578" y="6150114"/>
            <a:ext cx="4058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Mona Hardani Mona.t.hardani@gmail.com</a:t>
            </a:r>
          </a:p>
        </p:txBody>
      </p:sp>
    </p:spTree>
    <p:extLst>
      <p:ext uri="{BB962C8B-B14F-4D97-AF65-F5344CB8AC3E}">
        <p14:creationId xmlns:p14="http://schemas.microsoft.com/office/powerpoint/2010/main" val="1325608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AD821-5AD8-4D05-769B-BF8ACBED9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233" y="240633"/>
            <a:ext cx="9779183" cy="1473718"/>
          </a:xfrm>
        </p:spPr>
        <p:txBody>
          <a:bodyPr/>
          <a:lstStyle/>
          <a:p>
            <a:r>
              <a:rPr lang="en-US" sz="5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Installation:</a:t>
            </a:r>
            <a:br>
              <a:rPr lang="en-US" sz="5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8C7825-ADA7-2755-B61F-F0B4ADCEB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4250" y="1745592"/>
            <a:ext cx="9779182" cy="3366815"/>
          </a:xfrm>
        </p:spPr>
        <p:txBody>
          <a:bodyPr/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Install KeplerMapper with pip:</a:t>
            </a: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1F21AD-1C62-A72B-25B7-E4C8CD6A1209}"/>
              </a:ext>
            </a:extLst>
          </p:cNvPr>
          <p:cNvSpPr/>
          <p:nvPr/>
        </p:nvSpPr>
        <p:spPr>
          <a:xfrm>
            <a:off x="2206557" y="3029868"/>
            <a:ext cx="7074568" cy="107482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en-US" altLang="en-US" sz="5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pip</a:t>
            </a:r>
            <a:r>
              <a:rPr kumimoji="0" lang="en-US" altLang="en-US" sz="5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5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install</a:t>
            </a:r>
            <a:r>
              <a:rPr kumimoji="0" lang="en-US" altLang="en-US" sz="5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5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kmapper </a:t>
            </a:r>
          </a:p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C68E4F-20DB-B3D2-F6BF-961B21E8FC19}"/>
              </a:ext>
            </a:extLst>
          </p:cNvPr>
          <p:cNvSpPr txBox="1"/>
          <p:nvPr/>
        </p:nvSpPr>
        <p:spPr>
          <a:xfrm>
            <a:off x="128337" y="4743538"/>
            <a:ext cx="1193532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Official site: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https://keplermapper.scikittda.org/en/latest/started.html#setup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BE29AC-25BD-7341-DA45-E0DBAD9F06A8}"/>
              </a:ext>
            </a:extLst>
          </p:cNvPr>
          <p:cNvSpPr txBox="1"/>
          <p:nvPr/>
        </p:nvSpPr>
        <p:spPr>
          <a:xfrm>
            <a:off x="8896115" y="6150114"/>
            <a:ext cx="38821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Mona Hardani Mona.t.hardani@gmail.com</a:t>
            </a:r>
          </a:p>
        </p:txBody>
      </p:sp>
    </p:spTree>
    <p:extLst>
      <p:ext uri="{BB962C8B-B14F-4D97-AF65-F5344CB8AC3E}">
        <p14:creationId xmlns:p14="http://schemas.microsoft.com/office/powerpoint/2010/main" val="2501455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68812-9898-DAD3-CEDF-E60A98306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0157" y="270560"/>
            <a:ext cx="6320451" cy="1203158"/>
          </a:xfrm>
        </p:spPr>
        <p:txBody>
          <a:bodyPr/>
          <a:lstStyle/>
          <a:p>
            <a:r>
              <a:rPr lang="en-US" sz="5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Python code</a:t>
            </a:r>
            <a:br>
              <a:rPr lang="en-US" sz="5400" b="1" dirty="0"/>
            </a:b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540D21-93A9-125A-98DA-21067D1FA1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48641"/>
            <a:ext cx="10633247" cy="5638799"/>
          </a:xfrm>
        </p:spPr>
        <p:txBody>
          <a:bodyPr>
            <a:normAutofit fontScale="850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# Import the class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import kmapper as km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# Some sample data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from sklearn import datasets data, labels = datasets.make_circles(n_samples=5000, noise=0.03, factor=0.3)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# Initialize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mapper = km.KeplerMapper(verbose=1)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# Fit to and transform the data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projected_data = mapper.fit_transform(data, projection=[0,1]) # X-Y axis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# Create a cover with 10 elements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cover = km.Cover(n_cubes=10)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# Create dictionary called 'graph' with nodes, edges and meta-information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graph = mapper.map(projected_data, data, cover=cover)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# Visualize it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mapper.visualize(graph,path_html="make_circles_keplermapper_output.html",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title="make_circles(n_samples=5000, noise=0.03, factor=0.3)") 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8ED02F-DB7A-9A8A-DE83-0D4961D262AD}"/>
              </a:ext>
            </a:extLst>
          </p:cNvPr>
          <p:cNvSpPr txBox="1"/>
          <p:nvPr/>
        </p:nvSpPr>
        <p:spPr>
          <a:xfrm>
            <a:off x="9250949" y="6125775"/>
            <a:ext cx="32458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Mona Hardani Mona.t.hardani@gmail.com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010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4CFB73D-B7C9-A177-04F3-E48E841A8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490" y="192505"/>
            <a:ext cx="6532719" cy="1704454"/>
          </a:xfrm>
        </p:spPr>
        <p:txBody>
          <a:bodyPr/>
          <a:lstStyle/>
          <a:p>
            <a:r>
              <a:rPr lang="en-US" sz="4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1D vs. 2D Lens Function:</a:t>
            </a:r>
            <a:br>
              <a:rPr lang="en-US" sz="4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400" dirty="0"/>
            </a:b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A34351-9D9C-8C32-5CC0-3F19A1CAC037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232490" y="2015136"/>
            <a:ext cx="5654963" cy="441774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lens function maps high-dimensional data to a lower-dimensional space (usually ℝ or ℝ²).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55C0B-19FB-954B-532A-0A68CAC4E0E4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5887453" y="2834189"/>
            <a:ext cx="6072057" cy="2531895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 : Topological methods for the analysis of high dimensional data sets and 3D object recognition (2007).</a:t>
            </a: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0EF0465-9251-FBFB-BDA1-823C6F770314}"/>
              </a:ext>
            </a:extLst>
          </p:cNvPr>
          <p:cNvSpPr txBox="1"/>
          <p:nvPr/>
        </p:nvSpPr>
        <p:spPr>
          <a:xfrm>
            <a:off x="385011" y="1491916"/>
            <a:ext cx="58983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a Lens Function?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A4BB8E-DC95-C156-88C4-BAE94A2C26DC}"/>
              </a:ext>
            </a:extLst>
          </p:cNvPr>
          <p:cNvSpPr txBox="1"/>
          <p:nvPr/>
        </p:nvSpPr>
        <p:spPr>
          <a:xfrm>
            <a:off x="9198810" y="6185137"/>
            <a:ext cx="32659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Mona Hardani Mona.t.hardani@gmail.com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102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 build="p"/>
      <p:bldP spid="3" grpId="0" build="p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D9D83-17A6-BDD3-C03B-676FA6011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981" y="-555705"/>
            <a:ext cx="9911352" cy="1744415"/>
          </a:xfrm>
        </p:spPr>
        <p:txBody>
          <a:bodyPr/>
          <a:lstStyle/>
          <a:p>
            <a:r>
              <a:rPr lang="en-US" sz="4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a 1D lens?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734A4-E8BF-34DC-CEDB-FEDC96A4D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392" y="2290182"/>
            <a:ext cx="9779182" cy="3366815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Projects data to one dimension (e.g., height, density, first PCA coordinate).</a:t>
            </a:r>
          </a:p>
          <a:p>
            <a:endParaRPr lang="en-US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Divides the data range into overlapping intervals.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B0CA3C-8CAC-E6AC-833C-7FC16C650F85}"/>
              </a:ext>
            </a:extLst>
          </p:cNvPr>
          <p:cNvSpPr txBox="1"/>
          <p:nvPr/>
        </p:nvSpPr>
        <p:spPr>
          <a:xfrm>
            <a:off x="9309774" y="6211669"/>
            <a:ext cx="32244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Mona Hardani Mona.t.hardani@gmail.com</a:t>
            </a:r>
          </a:p>
        </p:txBody>
      </p:sp>
    </p:spTree>
    <p:extLst>
      <p:ext uri="{BB962C8B-B14F-4D97-AF65-F5344CB8AC3E}">
        <p14:creationId xmlns:p14="http://schemas.microsoft.com/office/powerpoint/2010/main" val="2703082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48F3F-F9E8-9159-00D0-D2DBA4C89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864" y="102021"/>
            <a:ext cx="7888883" cy="1744415"/>
          </a:xfrm>
        </p:spPr>
        <p:txBody>
          <a:bodyPr/>
          <a:lstStyle/>
          <a:p>
            <a:r>
              <a:rPr lang="en-US" sz="5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a 2D lens?</a:t>
            </a:r>
            <a:br>
              <a:rPr lang="en-US" sz="5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4BFC7-0B73-67B8-49F5-A1D21B456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Projects data onto two dimensions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(e.g., PCA1 vs. PCA2,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t-SNE)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Covers ℝ² with overlapping rectangular patches.</a:t>
            </a: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Great for capturing complex topological features like loops, holes, or multiple clusters.</a:t>
            </a: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3C4061-0948-986F-4827-489D1740BF4D}"/>
              </a:ext>
            </a:extLst>
          </p:cNvPr>
          <p:cNvSpPr txBox="1"/>
          <p:nvPr/>
        </p:nvSpPr>
        <p:spPr>
          <a:xfrm>
            <a:off x="9176084" y="6211669"/>
            <a:ext cx="3272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Mona Hardani Mona.t.hardani@gmail.com</a:t>
            </a:r>
          </a:p>
        </p:txBody>
      </p:sp>
      <p:pic>
        <p:nvPicPr>
          <p:cNvPr id="6" name="Picture 5" descr="A diagram of a graph&#10;&#10;AI-generated content may be incorrect.">
            <a:extLst>
              <a:ext uri="{FF2B5EF4-FFF2-40B4-BE49-F238E27FC236}">
                <a16:creationId xmlns:a16="http://schemas.microsoft.com/office/drawing/2014/main" id="{63D6AE3A-7F35-C33F-CD03-0308FDA72F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7747" y="2419496"/>
            <a:ext cx="2356274" cy="225232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550102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42D3F-B834-DBA5-944D-FB989DB2B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392" y="-52087"/>
            <a:ext cx="9779183" cy="1124541"/>
          </a:xfrm>
        </p:spPr>
        <p:txBody>
          <a:bodyPr/>
          <a:lstStyle/>
          <a:p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Jupyter Notebook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version of the code: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5E0E8-7327-A8BB-9BFB-6E6FF6942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223" y="1520162"/>
            <a:ext cx="9779182" cy="773859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https://kepler-mapper.scikit-tda.org/en/latest/notebooks/KeplerMapper-usage-in-Jupyter-Notebook.html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7781C0-53C4-3C5D-497C-A0C89426BD06}"/>
              </a:ext>
            </a:extLst>
          </p:cNvPr>
          <p:cNvSpPr txBox="1"/>
          <p:nvPr/>
        </p:nvSpPr>
        <p:spPr>
          <a:xfrm>
            <a:off x="526721" y="2474893"/>
            <a:ext cx="101065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 more examples here: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https://kepler-mapper.scikit-tda.org/en/latest/examples.html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BED790-6461-E65C-1BC0-B1FECBD4856C}"/>
              </a:ext>
            </a:extLst>
          </p:cNvPr>
          <p:cNvSpPr txBox="1"/>
          <p:nvPr/>
        </p:nvSpPr>
        <p:spPr>
          <a:xfrm>
            <a:off x="533223" y="3639685"/>
            <a:ext cx="27874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Click on: </a:t>
            </a:r>
          </a:p>
        </p:txBody>
      </p:sp>
      <p:pic>
        <p:nvPicPr>
          <p:cNvPr id="7" name="Picture 6" descr="A close-up of a yellow background&#10;&#10;AI-generated content may be incorrect.">
            <a:extLst>
              <a:ext uri="{FF2B5EF4-FFF2-40B4-BE49-F238E27FC236}">
                <a16:creationId xmlns:a16="http://schemas.microsoft.com/office/drawing/2014/main" id="{2EE22D0F-0255-001E-B878-EA37D8CEBD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223" y="4407525"/>
            <a:ext cx="8325853" cy="137802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043B830-9156-DACF-17C0-18E002819D0F}"/>
              </a:ext>
            </a:extLst>
          </p:cNvPr>
          <p:cNvSpPr txBox="1"/>
          <p:nvPr/>
        </p:nvSpPr>
        <p:spPr>
          <a:xfrm>
            <a:off x="9272337" y="6211669"/>
            <a:ext cx="35132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Mona Hardani Mona.t.hardani@gmail.com</a:t>
            </a:r>
          </a:p>
        </p:txBody>
      </p:sp>
    </p:spTree>
    <p:extLst>
      <p:ext uri="{BB962C8B-B14F-4D97-AF65-F5344CB8AC3E}">
        <p14:creationId xmlns:p14="http://schemas.microsoft.com/office/powerpoint/2010/main" val="3672159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1C753FD-96EC-101A-B8A4-5F69A189BE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252549"/>
            <a:ext cx="6220278" cy="3262811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7BB04B7-47A4-741B-59E0-F0E6F2126E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2" y="3846360"/>
            <a:ext cx="6220277" cy="1158777"/>
          </a:xfrm>
        </p:spPr>
        <p:txBody>
          <a:bodyPr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Mona Hardani Mona.t.hardani@gmail.com</a:t>
            </a:r>
          </a:p>
        </p:txBody>
      </p:sp>
    </p:spTree>
    <p:extLst>
      <p:ext uri="{BB962C8B-B14F-4D97-AF65-F5344CB8AC3E}">
        <p14:creationId xmlns:p14="http://schemas.microsoft.com/office/powerpoint/2010/main" val="1609673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ustom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45331398_Win32_SL_V13" id="{C59E605D-C281-4A06-BDA0-E97A35AC3AA8}" vid="{25D1D206-DA25-4050-926A-BD6D3A1B506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45A8381C-73EB-48EA-B45F-7B7C8C7DF4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A6A711-2C3F-4EC0-B88B-62D7408511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E98C35-9ECE-4425-BCBA-00E118C705C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Universal presentation</Template>
  <TotalTime>564</TotalTime>
  <Words>558</Words>
  <Application>Microsoft Office PowerPoint</Application>
  <PresentationFormat>Widescreen</PresentationFormat>
  <Paragraphs>72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Tenorite</vt:lpstr>
      <vt:lpstr>Times New Roman</vt:lpstr>
      <vt:lpstr>Wingdings</vt:lpstr>
      <vt:lpstr>Custom</vt:lpstr>
      <vt:lpstr>KEPLERMAPPER</vt:lpstr>
      <vt:lpstr>Brief explanation: </vt:lpstr>
      <vt:lpstr>Installation: </vt:lpstr>
      <vt:lpstr>Python code </vt:lpstr>
      <vt:lpstr>1D vs. 2D Lens Function:  </vt:lpstr>
      <vt:lpstr>What is a 1D lens?</vt:lpstr>
      <vt:lpstr>What is a 2D lens? </vt:lpstr>
      <vt:lpstr>The Jupyter Notebook version of the code: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HP</dc:creator>
  <cp:lastModifiedBy>HP</cp:lastModifiedBy>
  <cp:revision>9</cp:revision>
  <dcterms:created xsi:type="dcterms:W3CDTF">2025-06-08T19:40:37Z</dcterms:created>
  <dcterms:modified xsi:type="dcterms:W3CDTF">2025-06-09T16:34:51Z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